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31"/>
  </p:notesMasterIdLst>
  <p:handoutMasterIdLst>
    <p:handoutMasterId r:id="rId32"/>
  </p:handoutMasterIdLst>
  <p:sldIdLst>
    <p:sldId id="256" r:id="rId5"/>
    <p:sldId id="885" r:id="rId6"/>
    <p:sldId id="886" r:id="rId7"/>
    <p:sldId id="887" r:id="rId8"/>
    <p:sldId id="888" r:id="rId9"/>
    <p:sldId id="889" r:id="rId10"/>
    <p:sldId id="890" r:id="rId11"/>
    <p:sldId id="891" r:id="rId12"/>
    <p:sldId id="892" r:id="rId13"/>
    <p:sldId id="893" r:id="rId14"/>
    <p:sldId id="894" r:id="rId15"/>
    <p:sldId id="895" r:id="rId16"/>
    <p:sldId id="896" r:id="rId17"/>
    <p:sldId id="897" r:id="rId18"/>
    <p:sldId id="898" r:id="rId19"/>
    <p:sldId id="899" r:id="rId20"/>
    <p:sldId id="900" r:id="rId21"/>
    <p:sldId id="901" r:id="rId22"/>
    <p:sldId id="902" r:id="rId23"/>
    <p:sldId id="903" r:id="rId24"/>
    <p:sldId id="904" r:id="rId25"/>
    <p:sldId id="905" r:id="rId26"/>
    <p:sldId id="906" r:id="rId27"/>
    <p:sldId id="907" r:id="rId28"/>
    <p:sldId id="908" r:id="rId29"/>
    <p:sldId id="909" r:id="rId30"/>
  </p:sldIdLst>
  <p:sldSz cx="9144000" cy="6858000" type="screen4x3"/>
  <p:notesSz cx="9928225" cy="6797675"/>
  <p:custDataLst>
    <p:tags r:id="rId3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Rafferty" initials="SR" lastIdx="1" clrIdx="0">
    <p:extLst>
      <p:ext uri="{19B8F6BF-5375-455C-9EA6-DF929625EA0E}">
        <p15:presenceInfo xmlns:p15="http://schemas.microsoft.com/office/powerpoint/2012/main" userId="a04426156b3b4a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DF4"/>
    <a:srgbClr val="B21212"/>
    <a:srgbClr val="FDCFD2"/>
    <a:srgbClr val="FF8B8B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4" autoAdjust="0"/>
    <p:restoredTop sz="94646" autoAdjust="0"/>
  </p:normalViewPr>
  <p:slideViewPr>
    <p:cSldViewPr>
      <p:cViewPr varScale="1">
        <p:scale>
          <a:sx n="74" d="100"/>
          <a:sy n="74" d="100"/>
        </p:scale>
        <p:origin x="15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gs" Target="tags/tag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03/08/2018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56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4455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80346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5139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78535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3492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058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0368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1401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7890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317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239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90599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638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5056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2580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17481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26499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433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04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245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92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234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452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180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938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7" Type="http://schemas.openxmlformats.org/officeDocument/2006/relationships/image" Target="../media/image2.jpeg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23.xml"/><Relationship Id="rId5" Type="http://schemas.openxmlformats.org/officeDocument/2006/relationships/slide" Target="../slides/slide19.xml"/><Relationship Id="rId4" Type="http://schemas.openxmlformats.org/officeDocument/2006/relationships/slide" Target="../slides/slide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496" y="44624"/>
            <a:ext cx="7742094" cy="54868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Round Same Side Corner Rectangle 10">
            <a:hlinkClick r:id="rId2" action="ppaction://hlinksldjump"/>
          </p:cNvPr>
          <p:cNvSpPr/>
          <p:nvPr userDrawn="1"/>
        </p:nvSpPr>
        <p:spPr>
          <a:xfrm>
            <a:off x="125545" y="617838"/>
            <a:ext cx="1368152" cy="3628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4.1 – Organisation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 Same Side Corner Rectangle 13">
            <a:hlinkClick r:id="rId3" action="ppaction://hlinksldjump"/>
          </p:cNvPr>
          <p:cNvSpPr/>
          <p:nvPr userDrawn="1"/>
        </p:nvSpPr>
        <p:spPr>
          <a:xfrm>
            <a:off x="1545455" y="617838"/>
            <a:ext cx="1217399" cy="36004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4.2 - Production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ound Same Side Corner Rectangle 15">
            <a:hlinkClick r:id="rId4" action="ppaction://hlinksldjump"/>
          </p:cNvPr>
          <p:cNvSpPr/>
          <p:nvPr userDrawn="1"/>
        </p:nvSpPr>
        <p:spPr>
          <a:xfrm>
            <a:off x="2814612" y="617838"/>
            <a:ext cx="1557835" cy="3628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4.3 – Costs</a:t>
            </a:r>
            <a:r>
              <a:rPr lang="en-GB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en-GB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Profits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ound Same Side Corner Rectangle 16">
            <a:hlinkClick r:id="rId5" action="ppaction://hlinksldjump"/>
          </p:cNvPr>
          <p:cNvSpPr/>
          <p:nvPr userDrawn="1"/>
        </p:nvSpPr>
        <p:spPr>
          <a:xfrm>
            <a:off x="4424205" y="617838"/>
            <a:ext cx="2317301" cy="3628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4.4 –</a:t>
            </a:r>
            <a:r>
              <a:rPr lang="en-GB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Competition &amp; Monopoly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ound Same Side Corner Rectangle 17">
            <a:hlinkClick r:id="rId6" action="ppaction://hlinksldjump"/>
          </p:cNvPr>
          <p:cNvSpPr/>
          <p:nvPr userDrawn="1"/>
        </p:nvSpPr>
        <p:spPr>
          <a:xfrm>
            <a:off x="6784488" y="617838"/>
            <a:ext cx="955864" cy="362890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4.5 - Growth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07505" y="983578"/>
            <a:ext cx="8928992" cy="57577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23696"/>
            <a:ext cx="936104" cy="89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5301208"/>
            <a:ext cx="9001000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LO4 - The Private Firm as Producer and </a:t>
            </a:r>
            <a:r>
              <a:rPr lang="en-US" sz="4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Employer – Workbook Questions</a:t>
            </a:r>
            <a:endParaRPr lang="en-GB" sz="32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708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32656"/>
            <a:ext cx="842493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 smtClean="0"/>
              <a:t> Cambridge IGCSE - Economics</a:t>
            </a:r>
            <a:r>
              <a:rPr lang="en-GB" sz="3200" b="1" dirty="0" smtClean="0"/>
              <a:t> </a:t>
            </a:r>
          </a:p>
          <a:p>
            <a:pPr algn="r"/>
            <a:r>
              <a:rPr lang="en-US" sz="2200" b="1" dirty="0"/>
              <a:t>LO4 - The Private Firm as Producer and Employer</a:t>
            </a:r>
          </a:p>
          <a:p>
            <a:pPr algn="r"/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2017-2019 - Course Code: 0455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Image result for econo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44822"/>
            <a:ext cx="6552728" cy="2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554238" cy="14927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4.2 - Production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982663" algn="l"/>
                <a:tab pos="8523288" algn="r"/>
              </a:tabLst>
            </a:pPr>
            <a:r>
              <a:rPr lang="en-US" dirty="0" smtClean="0"/>
              <a:t>Study </a:t>
            </a:r>
            <a:r>
              <a:rPr lang="en-US" dirty="0"/>
              <a:t>the data below for two car sales firms over a typical month. The number of cars sold and </a:t>
            </a:r>
            <a:r>
              <a:rPr lang="en-US" dirty="0" smtClean="0"/>
              <a:t>the number </a:t>
            </a:r>
            <a:r>
              <a:rPr lang="en-US" dirty="0"/>
              <a:t>of sales staff involved are also shown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en-US" dirty="0"/>
              <a:t>Calculate the labour productivity as measured by the monthly sales per worker for both </a:t>
            </a:r>
            <a:r>
              <a:rPr lang="en-US" dirty="0" err="1" smtClean="0"/>
              <a:t>Morganics</a:t>
            </a:r>
            <a:r>
              <a:rPr lang="en-US" dirty="0" smtClean="0"/>
              <a:t> Cars </a:t>
            </a:r>
            <a:r>
              <a:rPr lang="en-US" dirty="0"/>
              <a:t>and Agent Cars. Comment on your findings. </a:t>
            </a:r>
            <a:r>
              <a:rPr lang="en-US" dirty="0" smtClean="0"/>
              <a:t>	[4]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US" dirty="0" smtClean="0"/>
            </a:br>
            <a:r>
              <a:rPr lang="en-US" b="1" dirty="0" smtClean="0"/>
              <a:t>b</a:t>
            </a:r>
            <a:r>
              <a:rPr lang="en-US" dirty="0" smtClean="0"/>
              <a:t> </a:t>
            </a:r>
            <a:r>
              <a:rPr lang="en-US" dirty="0"/>
              <a:t>Examine why it might be difficult to determine whether </a:t>
            </a:r>
            <a:r>
              <a:rPr lang="en-US" dirty="0" err="1"/>
              <a:t>Morganics</a:t>
            </a:r>
            <a:r>
              <a:rPr lang="en-US" dirty="0"/>
              <a:t> Cars or Agent Cars is the </a:t>
            </a:r>
            <a:r>
              <a:rPr lang="en-US" dirty="0" smtClean="0"/>
              <a:t>more productive </a:t>
            </a:r>
            <a:r>
              <a:rPr lang="en-US" dirty="0"/>
              <a:t>firm. </a:t>
            </a:r>
            <a:r>
              <a:rPr lang="en-US" dirty="0" smtClean="0"/>
              <a:t>	[4]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742411"/>
              </p:ext>
            </p:extLst>
          </p:nvPr>
        </p:nvGraphicFramePr>
        <p:xfrm>
          <a:off x="259572" y="1808232"/>
          <a:ext cx="85609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0225"/>
                <a:gridCol w="2460235"/>
                <a:gridCol w="1820215"/>
                <a:gridCol w="214022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Firm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Sales Revenue ($)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Cars Sold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Sales Staff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Morganics</a:t>
                      </a:r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Cars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284850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Agent Cars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366440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88296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4.2 - Production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982663" algn="l"/>
                <a:tab pos="8523288" algn="r"/>
              </a:tabLst>
            </a:pPr>
            <a:r>
              <a:rPr lang="en-US" sz="2300" dirty="0" smtClean="0"/>
              <a:t>Using </a:t>
            </a:r>
            <a:r>
              <a:rPr lang="en-US" sz="2300" dirty="0"/>
              <a:t>relevant examples, explain why productivity is vital for the survival of firms. </a:t>
            </a:r>
            <a:r>
              <a:rPr lang="en-US" sz="2300" dirty="0" smtClean="0"/>
              <a:t>	[4]</a:t>
            </a:r>
            <a:br>
              <a:rPr lang="en-US" sz="2300" dirty="0" smtClean="0"/>
            </a:br>
            <a:r>
              <a:rPr lang="en-US" sz="23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2300" dirty="0"/>
              <a:t>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71988468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4.3 – Costs, Revenues and Profits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52328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a fixed cost of production for a manufacturing </a:t>
            </a:r>
            <a:r>
              <a:rPr lang="en-US" sz="2000" dirty="0" smtClean="0"/>
              <a:t>firm?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Rental payments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Workers‘ wages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Overtime pay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Electricity charges</a:t>
            </a:r>
            <a:endParaRPr lang="en-US" sz="2000" dirty="0"/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23288" algn="r"/>
              </a:tabLst>
            </a:pPr>
            <a:r>
              <a:rPr lang="en-US" sz="2000" dirty="0" smtClean="0"/>
              <a:t>What </a:t>
            </a:r>
            <a:r>
              <a:rPr lang="en-US" sz="2000" dirty="0"/>
              <a:t>is the term used to describe the costs of production that have to be paid regardless of </a:t>
            </a:r>
            <a:r>
              <a:rPr lang="en-US" sz="2000" dirty="0" smtClean="0"/>
              <a:t>how much </a:t>
            </a:r>
            <a:r>
              <a:rPr lang="en-US" sz="2000" dirty="0"/>
              <a:t>a firm produces or </a:t>
            </a:r>
            <a:r>
              <a:rPr lang="en-US" sz="2000" dirty="0" smtClean="0"/>
              <a:t>sells?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Fixed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Variable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Average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Total</a:t>
            </a:r>
            <a:endParaRPr lang="en-US" sz="2000" dirty="0"/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23288" algn="r"/>
              </a:tabLst>
            </a:pPr>
            <a:r>
              <a:rPr lang="en-US" sz="2000" dirty="0" smtClean="0"/>
              <a:t>What </a:t>
            </a:r>
            <a:r>
              <a:rPr lang="en-US" sz="2000" dirty="0"/>
              <a:t>is the correct label for the </a:t>
            </a:r>
            <a:r>
              <a:rPr lang="en-US" sz="2000" dirty="0" smtClean="0"/>
              <a:t>upwards </a:t>
            </a:r>
            <a:br>
              <a:rPr lang="en-US" sz="2000" dirty="0" smtClean="0"/>
            </a:br>
            <a:r>
              <a:rPr lang="en-US" sz="2000" dirty="0" smtClean="0"/>
              <a:t>sloping </a:t>
            </a:r>
            <a:r>
              <a:rPr lang="en-US" sz="2000" dirty="0"/>
              <a:t>line shown in the graph </a:t>
            </a:r>
            <a:r>
              <a:rPr lang="en-US" sz="2000" dirty="0" smtClean="0"/>
              <a:t>right?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Variable costs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Total costs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Average costs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Fixed costs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625" t="44397" r="56300" b="13583"/>
          <a:stretch/>
        </p:blipFill>
        <p:spPr>
          <a:xfrm>
            <a:off x="5335286" y="4005065"/>
            <a:ext cx="362920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63278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4.3 – Costs, Revenues and Profits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100" dirty="0" smtClean="0"/>
              <a:t>A </a:t>
            </a:r>
            <a:r>
              <a:rPr lang="en-US" sz="2100" dirty="0"/>
              <a:t>firm's variable costs are $20000 in a given week when its output is 2000 units, whilst fixed </a:t>
            </a:r>
            <a:r>
              <a:rPr lang="en-US" sz="2100" dirty="0" smtClean="0"/>
              <a:t>costs are </a:t>
            </a:r>
            <a:r>
              <a:rPr lang="en-US" sz="2100" dirty="0"/>
              <a:t>S 10000. What is the value of the firm's average </a:t>
            </a:r>
            <a:r>
              <a:rPr lang="en-US" sz="2100" dirty="0" smtClean="0"/>
              <a:t>costs?</a:t>
            </a:r>
            <a:br>
              <a:rPr lang="en-US" sz="2100" dirty="0" smtClean="0"/>
            </a:br>
            <a:r>
              <a:rPr lang="en-US" sz="2100" dirty="0" smtClean="0"/>
              <a:t>A 	$5</a:t>
            </a:r>
            <a:br>
              <a:rPr lang="en-US" sz="2100" dirty="0" smtClean="0"/>
            </a:br>
            <a:r>
              <a:rPr lang="en-US" sz="2100" dirty="0" smtClean="0"/>
              <a:t>B 	$10</a:t>
            </a:r>
            <a:br>
              <a:rPr lang="en-US" sz="2100" dirty="0" smtClean="0"/>
            </a:br>
            <a:r>
              <a:rPr lang="en-US" sz="2100" dirty="0" smtClean="0"/>
              <a:t>C 	$15</a:t>
            </a:r>
            <a:br>
              <a:rPr lang="en-US" sz="2100" dirty="0" smtClean="0"/>
            </a:br>
            <a:r>
              <a:rPr lang="en-US" sz="2100" dirty="0" smtClean="0"/>
              <a:t>D 	$</a:t>
            </a:r>
            <a:r>
              <a:rPr lang="en-US" sz="2100" dirty="0"/>
              <a:t>20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100" dirty="0" smtClean="0"/>
              <a:t>The </a:t>
            </a:r>
            <a:r>
              <a:rPr lang="en-US" sz="2100" dirty="0"/>
              <a:t>payment received by a firm from the sale of its goods and/or services is known </a:t>
            </a:r>
            <a:r>
              <a:rPr lang="en-US" sz="2100" dirty="0" smtClean="0"/>
              <a:t>as</a:t>
            </a:r>
            <a:br>
              <a:rPr lang="en-US" sz="2100" dirty="0" smtClean="0"/>
            </a:br>
            <a:r>
              <a:rPr lang="en-US" sz="2100" dirty="0" smtClean="0"/>
              <a:t>A 	salaries</a:t>
            </a:r>
            <a:br>
              <a:rPr lang="en-US" sz="2100" dirty="0" smtClean="0"/>
            </a:br>
            <a:r>
              <a:rPr lang="en-US" sz="2100" dirty="0" smtClean="0"/>
              <a:t>B 	income</a:t>
            </a:r>
            <a:br>
              <a:rPr lang="en-US" sz="2100" dirty="0" smtClean="0"/>
            </a:br>
            <a:r>
              <a:rPr lang="en-US" sz="2100" dirty="0" smtClean="0"/>
              <a:t>C 	revenue</a:t>
            </a:r>
            <a:br>
              <a:rPr lang="en-US" sz="2100" dirty="0" smtClean="0"/>
            </a:br>
            <a:r>
              <a:rPr lang="en-US" sz="2100" dirty="0" smtClean="0"/>
              <a:t>D 	total costs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100" dirty="0" smtClean="0"/>
              <a:t>The </a:t>
            </a:r>
            <a:r>
              <a:rPr lang="en-US" sz="2100" dirty="0"/>
              <a:t>diagram below shows economies 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of scale</a:t>
            </a:r>
            <a:r>
              <a:rPr lang="en-US" sz="2100" dirty="0"/>
              <a:t>. Complete the diagram with </a:t>
            </a:r>
            <a:r>
              <a:rPr lang="en-US" sz="2100" dirty="0" smtClean="0"/>
              <a:t/>
            </a:r>
            <a:br>
              <a:rPr lang="en-US" sz="2100" dirty="0" smtClean="0"/>
            </a:br>
            <a:r>
              <a:rPr lang="en-US" sz="2100" dirty="0" smtClean="0"/>
              <a:t>appropriate </a:t>
            </a:r>
            <a:r>
              <a:rPr lang="en-US" sz="2100" dirty="0"/>
              <a:t>labels</a:t>
            </a:r>
            <a:r>
              <a:rPr lang="en-US" sz="2100" dirty="0" smtClean="0"/>
              <a:t>.                         [3]</a:t>
            </a:r>
            <a:endParaRPr lang="en-US" sz="2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051" t="48599" r="64175" b="13583"/>
          <a:stretch/>
        </p:blipFill>
        <p:spPr>
          <a:xfrm>
            <a:off x="5220072" y="3695854"/>
            <a:ext cx="3744416" cy="297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03689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4.3 – Costs, Revenues and Profits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23288" algn="r"/>
              </a:tabLst>
            </a:pPr>
            <a:r>
              <a:rPr lang="en-US" sz="2000" dirty="0" smtClean="0"/>
              <a:t>The </a:t>
            </a:r>
            <a:r>
              <a:rPr lang="en-US" sz="2000" dirty="0"/>
              <a:t>table below shows a firm's fixed and variable costs of production at different levels of </a:t>
            </a:r>
            <a:r>
              <a:rPr lang="en-US" sz="2000" dirty="0" smtClean="0"/>
              <a:t>output.</a:t>
            </a:r>
            <a:br>
              <a:rPr lang="en-US" sz="2000" dirty="0" smtClean="0"/>
            </a:br>
            <a:r>
              <a:rPr lang="en-US" sz="2000" dirty="0" smtClean="0"/>
              <a:t>Calculate </a:t>
            </a:r>
            <a:r>
              <a:rPr lang="en-US" sz="2000" dirty="0"/>
              <a:t>the level of output where average costs are at their lowest. </a:t>
            </a:r>
            <a:r>
              <a:rPr lang="en-US" sz="2000" dirty="0" smtClean="0"/>
              <a:t>	[3]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23288" algn="r"/>
              </a:tabLst>
            </a:pP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324445"/>
              </p:ext>
            </p:extLst>
          </p:nvPr>
        </p:nvGraphicFramePr>
        <p:xfrm>
          <a:off x="251516" y="2132856"/>
          <a:ext cx="8568955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791"/>
                <a:gridCol w="1958621"/>
                <a:gridCol w="1468961"/>
                <a:gridCol w="1915415"/>
                <a:gridCol w="151216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(units)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Fixed Costs ($)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 Costs ($)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Costs ($)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Costs ($)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2320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65472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4.3 – Costs, Revenues and Profits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8"/>
              <a:tabLst>
                <a:tab pos="982663" algn="l"/>
                <a:tab pos="8523288" algn="r"/>
              </a:tabLst>
            </a:pPr>
            <a:r>
              <a:rPr lang="en-US" sz="2000" dirty="0" smtClean="0"/>
              <a:t>The </a:t>
            </a:r>
            <a:r>
              <a:rPr lang="en-US" sz="2000" dirty="0"/>
              <a:t>table shows the total costs of a firm at different levels of output. It sells each unit for $</a:t>
            </a:r>
            <a:r>
              <a:rPr lang="en-US" sz="2000" dirty="0" smtClean="0"/>
              <a:t>20.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Calculate </a:t>
            </a:r>
            <a:r>
              <a:rPr lang="en-US" sz="2000" dirty="0"/>
              <a:t>the level of output required to minimise average costs</a:t>
            </a:r>
            <a:r>
              <a:rPr lang="en-US" sz="2000" dirty="0" smtClean="0"/>
              <a:t>.	[3]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Calculate </a:t>
            </a:r>
            <a:r>
              <a:rPr lang="en-US" sz="2000" dirty="0"/>
              <a:t>how many units the firm needs to produce and sell in </a:t>
            </a:r>
            <a:r>
              <a:rPr lang="en-US" sz="2000" dirty="0" smtClean="0"/>
              <a:t>	order </a:t>
            </a:r>
            <a:r>
              <a:rPr lang="en-US" sz="2000" dirty="0"/>
              <a:t>to </a:t>
            </a:r>
            <a:r>
              <a:rPr lang="en-US" sz="2000" dirty="0" err="1"/>
              <a:t>maximise</a:t>
            </a:r>
            <a:r>
              <a:rPr lang="en-US" sz="2000" dirty="0"/>
              <a:t> profits</a:t>
            </a:r>
            <a:r>
              <a:rPr lang="en-US" sz="2000" dirty="0" smtClean="0"/>
              <a:t>.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</a:t>
            </a:r>
            <a:r>
              <a:rPr lang="en-US" sz="2000" dirty="0"/>
              <a:t>_________________________________________________________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96902"/>
              </p:ext>
            </p:extLst>
          </p:nvPr>
        </p:nvGraphicFramePr>
        <p:xfrm>
          <a:off x="251516" y="1988840"/>
          <a:ext cx="8568955" cy="12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4"/>
                <a:gridCol w="1152128"/>
                <a:gridCol w="1440160"/>
                <a:gridCol w="1152128"/>
                <a:gridCol w="122413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Produced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(Units)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  <a:tr h="493256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Cost ($)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285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Costs ($)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926445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4.3 – Costs, Revenues and Profits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982663" algn="l"/>
                <a:tab pos="8523288" algn="r"/>
              </a:tabLst>
            </a:pPr>
            <a:r>
              <a:rPr lang="en-US" dirty="0" smtClean="0"/>
              <a:t>Study </a:t>
            </a:r>
            <a:r>
              <a:rPr lang="en-US" dirty="0"/>
              <a:t>the data for a firm below and answer the questions that follow.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a</a:t>
            </a:r>
            <a:r>
              <a:rPr lang="en-US" dirty="0" smtClean="0"/>
              <a:t> 	Identify </a:t>
            </a:r>
            <a:r>
              <a:rPr lang="en-US" dirty="0"/>
              <a:t>the total fixed costs of production. </a:t>
            </a:r>
            <a:r>
              <a:rPr lang="en-US" dirty="0" smtClean="0"/>
              <a:t>	[1]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</a:t>
            </a:r>
            <a:r>
              <a:rPr lang="en-US" b="1" dirty="0" smtClean="0"/>
              <a:t>b</a:t>
            </a:r>
            <a:r>
              <a:rPr lang="en-US" dirty="0" smtClean="0"/>
              <a:t> 	Calculate </a:t>
            </a:r>
            <a:r>
              <a:rPr lang="en-US" dirty="0"/>
              <a:t>the unit price from the data above. </a:t>
            </a:r>
            <a:r>
              <a:rPr lang="en-US" dirty="0" smtClean="0"/>
              <a:t>	[1]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</a:t>
            </a:r>
            <a:r>
              <a:rPr lang="en-US" b="1" dirty="0" smtClean="0"/>
              <a:t>c </a:t>
            </a:r>
            <a:r>
              <a:rPr lang="en-US" dirty="0" smtClean="0"/>
              <a:t>	Calculate </a:t>
            </a:r>
            <a:r>
              <a:rPr lang="en-US" dirty="0"/>
              <a:t>the level of output at which average costs are minimised </a:t>
            </a:r>
            <a:r>
              <a:rPr lang="en-US" dirty="0" smtClean="0"/>
              <a:t>	for </a:t>
            </a:r>
            <a:r>
              <a:rPr lang="en-US" dirty="0"/>
              <a:t>the firm. </a:t>
            </a:r>
            <a:r>
              <a:rPr lang="en-US" dirty="0" smtClean="0"/>
              <a:t>		[2]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469550"/>
              </p:ext>
            </p:extLst>
          </p:nvPr>
        </p:nvGraphicFramePr>
        <p:xfrm>
          <a:off x="251516" y="1484784"/>
          <a:ext cx="8678202" cy="22827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6"/>
                <a:gridCol w="2736304"/>
                <a:gridCol w="2773542"/>
              </a:tblGrid>
              <a:tr h="34126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(tons)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Cost ($)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Revenue ($)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53917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1265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1265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1265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41265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6000</a:t>
                      </a:r>
                      <a:endParaRPr lang="en-GB" sz="18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621832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4.3 – Costs, Revenues and Profits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982663" algn="l"/>
                <a:tab pos="8523288" algn="r"/>
              </a:tabLst>
            </a:pPr>
            <a:r>
              <a:rPr lang="en-US" sz="2800" b="1" dirty="0"/>
              <a:t>d</a:t>
            </a:r>
            <a:r>
              <a:rPr lang="en-US" sz="2800" dirty="0"/>
              <a:t> </a:t>
            </a:r>
            <a:r>
              <a:rPr lang="en-US" sz="2800" dirty="0" smtClean="0"/>
              <a:t>	Calculate </a:t>
            </a:r>
            <a:r>
              <a:rPr lang="en-US" sz="2800" dirty="0"/>
              <a:t>the profit at each level of output. </a:t>
            </a:r>
            <a:r>
              <a:rPr lang="en-US" sz="2800" dirty="0" smtClean="0"/>
              <a:t>	[2]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714558"/>
              </p:ext>
            </p:extLst>
          </p:nvPr>
        </p:nvGraphicFramePr>
        <p:xfrm>
          <a:off x="251516" y="1818640"/>
          <a:ext cx="8678202" cy="3266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8"/>
                <a:gridCol w="2160240"/>
                <a:gridCol w="2399927"/>
                <a:gridCol w="2101807"/>
              </a:tblGrid>
              <a:tr h="523079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(tons)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Cost ($)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Revenue ($)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Profit ($)</a:t>
                      </a:r>
                      <a:endParaRPr lang="en-GB" sz="20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65115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52307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52307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52307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523079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6000</a:t>
                      </a:r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328383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4.3 – Costs, Revenues and Profits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10"/>
              <a:tabLst>
                <a:tab pos="896938" algn="l"/>
                <a:tab pos="8523288" algn="r"/>
              </a:tabLst>
            </a:pPr>
            <a:r>
              <a:rPr lang="en-US" sz="1900" dirty="0" smtClean="0"/>
              <a:t>Nina's </a:t>
            </a:r>
            <a:r>
              <a:rPr lang="en-US" sz="1900" dirty="0"/>
              <a:t>Bakery has fixed costs of </a:t>
            </a:r>
            <a:r>
              <a:rPr lang="en-US" sz="1900" dirty="0" smtClean="0"/>
              <a:t>$8000 </a:t>
            </a:r>
            <a:r>
              <a:rPr lang="en-US" sz="1900" dirty="0"/>
              <a:t>each month. The firm's average variable costs are $3 per </a:t>
            </a:r>
            <a:r>
              <a:rPr lang="en-US" sz="1900" dirty="0" smtClean="0"/>
              <a:t>unit of </a:t>
            </a:r>
            <a:r>
              <a:rPr lang="en-US" sz="1900" dirty="0"/>
              <a:t>output. The current level of demand at Nina's Bakery is </a:t>
            </a:r>
            <a:r>
              <a:rPr lang="en-US" sz="1900" dirty="0" smtClean="0"/>
              <a:t>20,500 </a:t>
            </a:r>
            <a:r>
              <a:rPr lang="en-US" sz="1900" dirty="0"/>
              <a:t>units per month. The average </a:t>
            </a:r>
            <a:r>
              <a:rPr lang="en-US" sz="1900" dirty="0" smtClean="0"/>
              <a:t>price of </a:t>
            </a:r>
            <a:r>
              <a:rPr lang="en-US" sz="1900" dirty="0"/>
              <a:t>its products </a:t>
            </a:r>
            <a:r>
              <a:rPr lang="en-US" sz="1900" dirty="0" smtClean="0"/>
              <a:t>is $5.50.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Calculate </a:t>
            </a:r>
            <a:r>
              <a:rPr lang="en-US" sz="1900" dirty="0"/>
              <a:t>the monthly total costs of production </a:t>
            </a:r>
            <a:r>
              <a:rPr lang="en-US" sz="1900" dirty="0" smtClean="0"/>
              <a:t>at </a:t>
            </a:r>
            <a:r>
              <a:rPr lang="en-US" sz="1900" dirty="0"/>
              <a:t>Nina's Bakery. </a:t>
            </a:r>
            <a:r>
              <a:rPr lang="en-US" sz="1900" dirty="0" smtClean="0"/>
              <a:t>	[2]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Calculate </a:t>
            </a:r>
            <a:r>
              <a:rPr lang="en-US" sz="1900" dirty="0"/>
              <a:t>the current average costs each month </a:t>
            </a:r>
            <a:r>
              <a:rPr lang="en-US" sz="1900" dirty="0" smtClean="0"/>
              <a:t>for </a:t>
            </a:r>
            <a:r>
              <a:rPr lang="en-US" sz="1900" dirty="0"/>
              <a:t>Nina's Bakery. </a:t>
            </a:r>
            <a:r>
              <a:rPr lang="en-US" sz="1900" dirty="0" smtClean="0"/>
              <a:t>	[2]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Calculate </a:t>
            </a:r>
            <a:r>
              <a:rPr lang="en-US" sz="1900" dirty="0"/>
              <a:t>the profit if demand at Nina's Bakery </a:t>
            </a:r>
            <a:r>
              <a:rPr lang="en-US" sz="1900" dirty="0" smtClean="0"/>
              <a:t>	increases </a:t>
            </a:r>
            <a:r>
              <a:rPr lang="en-US" sz="1900" dirty="0"/>
              <a:t>to 25000 units per month. </a:t>
            </a:r>
            <a:r>
              <a:rPr lang="en-US" sz="1900" dirty="0" smtClean="0"/>
              <a:t>	[3]</a:t>
            </a:r>
            <a:br>
              <a:rPr lang="en-US" sz="1900" dirty="0" smtClean="0"/>
            </a:br>
            <a:r>
              <a:rPr lang="en-US" sz="19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15011322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742094" cy="548680"/>
          </a:xfrm>
        </p:spPr>
        <p:txBody>
          <a:bodyPr>
            <a:noAutofit/>
          </a:bodyPr>
          <a:lstStyle/>
          <a:p>
            <a:r>
              <a:rPr lang="en-IE" sz="3400" dirty="0" smtClean="0"/>
              <a:t>4.4 </a:t>
            </a:r>
            <a:r>
              <a:rPr lang="en-IE" sz="3400" dirty="0"/>
              <a:t>– Perfect </a:t>
            </a:r>
            <a:r>
              <a:rPr lang="en-IE" sz="3400" dirty="0" smtClean="0"/>
              <a:t>Competition and Monopoly</a:t>
            </a:r>
            <a:endParaRPr lang="en-GB" sz="34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characteristics is not relevant to the model of perfect </a:t>
            </a:r>
            <a:r>
              <a:rPr lang="en-US" sz="2000" dirty="0" smtClean="0"/>
              <a:t>competition?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Many </a:t>
            </a:r>
            <a:r>
              <a:rPr lang="en-US" sz="2000" dirty="0"/>
              <a:t>buyers and </a:t>
            </a:r>
            <a:r>
              <a:rPr lang="en-US" sz="2000" dirty="0" smtClean="0"/>
              <a:t>sellers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Differentiated products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Perfect knowledge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No </a:t>
            </a:r>
            <a:r>
              <a:rPr lang="en-US" sz="2000" dirty="0"/>
              <a:t>barriers to </a:t>
            </a:r>
            <a:r>
              <a:rPr lang="en-US" sz="2000" dirty="0" smtClean="0"/>
              <a:t>entry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characteristics is not relevant to the model of </a:t>
            </a:r>
            <a:r>
              <a:rPr lang="en-US" sz="2000" dirty="0" smtClean="0"/>
              <a:t>monopoly?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Extreme </a:t>
            </a:r>
            <a:r>
              <a:rPr lang="en-US" sz="2000" dirty="0"/>
              <a:t>barriers to </a:t>
            </a:r>
            <a:r>
              <a:rPr lang="en-US" sz="2000" dirty="0" smtClean="0"/>
              <a:t>entry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Price setter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Perfect knowledge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Sole supplier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is least likely to be an entry barrier to the publishing </a:t>
            </a:r>
            <a:r>
              <a:rPr lang="en-US" sz="2000" dirty="0" smtClean="0"/>
              <a:t>industry?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Existing </a:t>
            </a:r>
            <a:r>
              <a:rPr lang="en-US" sz="2000" dirty="0"/>
              <a:t>publishers with established market </a:t>
            </a:r>
            <a:r>
              <a:rPr lang="en-US" sz="2000" dirty="0" smtClean="0"/>
              <a:t>share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Set-up costs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Economies </a:t>
            </a:r>
            <a:r>
              <a:rPr lang="en-US" sz="2000" dirty="0"/>
              <a:t>of scale enjoyed by the leading publishing </a:t>
            </a:r>
            <a:r>
              <a:rPr lang="en-US" sz="2000" dirty="0" smtClean="0"/>
              <a:t>firms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Consumer </a:t>
            </a:r>
            <a:r>
              <a:rPr lang="en-US" sz="2000" dirty="0"/>
              <a:t>protection laws</a:t>
            </a:r>
          </a:p>
        </p:txBody>
      </p:sp>
    </p:spTree>
    <p:extLst>
      <p:ext uri="{BB962C8B-B14F-4D97-AF65-F5344CB8AC3E}">
        <p14:creationId xmlns:p14="http://schemas.microsoft.com/office/powerpoint/2010/main" val="14986272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/>
              <a:t>4.1 – Business organisation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1900" dirty="0" smtClean="0"/>
              <a:t>A </a:t>
            </a:r>
            <a:r>
              <a:rPr lang="en-US" sz="1900" dirty="0"/>
              <a:t>firm which makes men's shirts wishes to raise more finance for expansion. It has issued </a:t>
            </a:r>
            <a:r>
              <a:rPr lang="en-US" sz="1900" dirty="0" smtClean="0"/>
              <a:t>shares but </a:t>
            </a:r>
            <a:r>
              <a:rPr lang="en-US" sz="1900" dirty="0"/>
              <a:t>can only sell them to friends and family. Which type of business organisation is the </a:t>
            </a:r>
            <a:r>
              <a:rPr lang="en-US" sz="1900" dirty="0" smtClean="0"/>
              <a:t>shirt manufacturer?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Public corporation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Private </a:t>
            </a:r>
            <a:r>
              <a:rPr lang="en-US" sz="1900" dirty="0"/>
              <a:t>limited </a:t>
            </a:r>
            <a:r>
              <a:rPr lang="en-US" sz="1900" dirty="0" smtClean="0"/>
              <a:t>company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Public </a:t>
            </a:r>
            <a:r>
              <a:rPr lang="en-US" sz="1900" dirty="0"/>
              <a:t>limited </a:t>
            </a:r>
            <a:r>
              <a:rPr lang="en-US" sz="1900" dirty="0" smtClean="0"/>
              <a:t>company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Partnership</a:t>
            </a:r>
            <a:endParaRPr lang="en-US" sz="1900" dirty="0"/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1900" dirty="0" smtClean="0"/>
              <a:t>Over </a:t>
            </a:r>
            <a:r>
              <a:rPr lang="en-US" sz="1900" dirty="0"/>
              <a:t>66000 jobs were created by foreign firms in the United Kingdom in 2013. A disadvantage </a:t>
            </a:r>
            <a:r>
              <a:rPr lang="en-US" sz="1900" dirty="0" smtClean="0"/>
              <a:t>of foreign </a:t>
            </a:r>
            <a:r>
              <a:rPr lang="en-US" sz="1900" dirty="0"/>
              <a:t>firms operating in an economy </a:t>
            </a:r>
            <a:r>
              <a:rPr lang="en-US" sz="1900" dirty="0" smtClean="0"/>
              <a:t>is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they </a:t>
            </a:r>
            <a:r>
              <a:rPr lang="en-US" sz="1900" dirty="0"/>
              <a:t>provide competition for local firms which encourages </a:t>
            </a:r>
            <a:r>
              <a:rPr lang="en-US" sz="1900" dirty="0" smtClean="0"/>
              <a:t>innovation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they </a:t>
            </a:r>
            <a:r>
              <a:rPr lang="en-US" sz="1900" dirty="0"/>
              <a:t>may avoid paying income tax in the UK by declaring profits </a:t>
            </a:r>
            <a:r>
              <a:rPr lang="en-US" sz="1900" dirty="0" smtClean="0"/>
              <a:t>	elsewhere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they </a:t>
            </a:r>
            <a:r>
              <a:rPr lang="en-US" sz="1900" dirty="0"/>
              <a:t>choose to take advantage of cheap land and </a:t>
            </a:r>
            <a:r>
              <a:rPr lang="en-US" sz="1900" dirty="0" smtClean="0"/>
              <a:t>labour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they </a:t>
            </a:r>
            <a:r>
              <a:rPr lang="en-US" sz="1900" dirty="0"/>
              <a:t>provide employment and training opportunities for workers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1900" dirty="0" smtClean="0"/>
              <a:t>One </a:t>
            </a:r>
            <a:r>
              <a:rPr lang="en-US" sz="1900" dirty="0"/>
              <a:t>reason a group of farmers may form a producer co-operative </a:t>
            </a:r>
            <a:r>
              <a:rPr lang="en-US" sz="1900" dirty="0" smtClean="0"/>
              <a:t>is</a:t>
            </a:r>
            <a:br>
              <a:rPr lang="en-US" sz="1900" dirty="0" smtClean="0"/>
            </a:br>
            <a:r>
              <a:rPr lang="en-US" sz="1900" b="1" dirty="0" smtClean="0"/>
              <a:t>A</a:t>
            </a:r>
            <a:r>
              <a:rPr lang="en-US" sz="1900" dirty="0" smtClean="0"/>
              <a:t> 	to </a:t>
            </a:r>
            <a:r>
              <a:rPr lang="en-US" sz="1900" dirty="0"/>
              <a:t>take advantage of bulk-buying discounts for agricultural </a:t>
            </a:r>
            <a:r>
              <a:rPr lang="en-US" sz="1900" dirty="0" smtClean="0"/>
              <a:t>supplies</a:t>
            </a:r>
            <a:br>
              <a:rPr lang="en-US" sz="1900" dirty="0" smtClean="0"/>
            </a:br>
            <a:r>
              <a:rPr lang="en-US" sz="1900" b="1" dirty="0" smtClean="0"/>
              <a:t>B</a:t>
            </a:r>
            <a:r>
              <a:rPr lang="en-US" sz="1900" dirty="0" smtClean="0"/>
              <a:t> 	to </a:t>
            </a:r>
            <a:r>
              <a:rPr lang="en-US" sz="1900" dirty="0"/>
              <a:t>reduce competition between </a:t>
            </a:r>
            <a:r>
              <a:rPr lang="en-US" sz="1900" dirty="0" smtClean="0"/>
              <a:t>farmers</a:t>
            </a:r>
            <a:br>
              <a:rPr lang="en-US" sz="1900" dirty="0" smtClean="0"/>
            </a:br>
            <a:r>
              <a:rPr lang="en-US" sz="1900" b="1" dirty="0" smtClean="0"/>
              <a:t>C</a:t>
            </a:r>
            <a:r>
              <a:rPr lang="en-US" sz="1900" dirty="0" smtClean="0"/>
              <a:t> 	to </a:t>
            </a:r>
            <a:r>
              <a:rPr lang="en-US" sz="1900" dirty="0"/>
              <a:t>be able to exert monopoly </a:t>
            </a:r>
            <a:r>
              <a:rPr lang="en-US" sz="1900" dirty="0" smtClean="0"/>
              <a:t>power</a:t>
            </a:r>
            <a:br>
              <a:rPr lang="en-US" sz="1900" dirty="0" smtClean="0"/>
            </a:br>
            <a:r>
              <a:rPr lang="en-US" sz="1900" b="1" dirty="0" smtClean="0"/>
              <a:t>D</a:t>
            </a:r>
            <a:r>
              <a:rPr lang="en-US" sz="1900" dirty="0" smtClean="0"/>
              <a:t> 	to </a:t>
            </a:r>
            <a:r>
              <a:rPr lang="en-US" sz="1900" dirty="0"/>
              <a:t>provide external benefits for the wider society</a:t>
            </a:r>
          </a:p>
        </p:txBody>
      </p:sp>
    </p:spTree>
    <p:extLst>
      <p:ext uri="{BB962C8B-B14F-4D97-AF65-F5344CB8AC3E}">
        <p14:creationId xmlns:p14="http://schemas.microsoft.com/office/powerpoint/2010/main" val="18820130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742094" cy="548680"/>
          </a:xfrm>
        </p:spPr>
        <p:txBody>
          <a:bodyPr>
            <a:noAutofit/>
          </a:bodyPr>
          <a:lstStyle/>
          <a:p>
            <a:r>
              <a:rPr lang="en-IE" sz="3400" dirty="0" smtClean="0"/>
              <a:t>4.4 </a:t>
            </a:r>
            <a:r>
              <a:rPr lang="en-IE" sz="3400" dirty="0"/>
              <a:t>– Perfect </a:t>
            </a:r>
            <a:r>
              <a:rPr lang="en-IE" sz="3400" dirty="0" smtClean="0"/>
              <a:t>Competition and Monopoly</a:t>
            </a:r>
            <a:endParaRPr lang="en-GB" sz="34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150" dirty="0" smtClean="0"/>
              <a:t>Which </a:t>
            </a:r>
            <a:r>
              <a:rPr lang="en-US" sz="2150" dirty="0"/>
              <a:t>term is used to describe the market structure where only one supplier of a good </a:t>
            </a:r>
            <a:r>
              <a:rPr lang="en-US" sz="2150" dirty="0" smtClean="0"/>
              <a:t>or service exists?</a:t>
            </a:r>
            <a:br>
              <a:rPr lang="en-US" sz="2150" dirty="0" smtClean="0"/>
            </a:br>
            <a:r>
              <a:rPr lang="en-US" sz="2150" b="1" dirty="0" smtClean="0"/>
              <a:t>A</a:t>
            </a:r>
            <a:r>
              <a:rPr lang="en-US" sz="2150" dirty="0" smtClean="0"/>
              <a:t> 	Price setter</a:t>
            </a:r>
            <a:br>
              <a:rPr lang="en-US" sz="2150" dirty="0" smtClean="0"/>
            </a:br>
            <a:r>
              <a:rPr lang="en-US" sz="2150" b="1" dirty="0" smtClean="0"/>
              <a:t>B</a:t>
            </a:r>
            <a:r>
              <a:rPr lang="en-US" sz="2150" dirty="0" smtClean="0"/>
              <a:t> 	Price maker</a:t>
            </a:r>
            <a:br>
              <a:rPr lang="en-US" sz="2150" dirty="0" smtClean="0"/>
            </a:br>
            <a:r>
              <a:rPr lang="en-US" sz="2150" b="1" dirty="0" smtClean="0"/>
              <a:t>C</a:t>
            </a:r>
            <a:r>
              <a:rPr lang="en-US" sz="2150" dirty="0" smtClean="0"/>
              <a:t> 	Monopoly</a:t>
            </a:r>
            <a:br>
              <a:rPr lang="en-US" sz="2150" dirty="0" smtClean="0"/>
            </a:br>
            <a:r>
              <a:rPr lang="en-US" sz="2150" b="1" dirty="0" smtClean="0"/>
              <a:t>D</a:t>
            </a:r>
            <a:r>
              <a:rPr lang="en-US" sz="2150" dirty="0" smtClean="0"/>
              <a:t> 	Market </a:t>
            </a:r>
            <a:r>
              <a:rPr lang="en-US" sz="2150" dirty="0"/>
              <a:t>leader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150" dirty="0" smtClean="0"/>
              <a:t>What </a:t>
            </a:r>
            <a:r>
              <a:rPr lang="en-US" sz="2150" dirty="0"/>
              <a:t>is the term used to describe the practice of monopolists charging different prices to </a:t>
            </a:r>
            <a:r>
              <a:rPr lang="en-US" sz="2150" dirty="0" smtClean="0"/>
              <a:t>different customers </a:t>
            </a:r>
            <a:r>
              <a:rPr lang="en-US" sz="2150" dirty="0"/>
              <a:t>for essentially the same </a:t>
            </a:r>
            <a:r>
              <a:rPr lang="en-US" sz="2150" dirty="0" smtClean="0"/>
              <a:t>product?</a:t>
            </a:r>
            <a:br>
              <a:rPr lang="en-US" sz="2150" dirty="0" smtClean="0"/>
            </a:br>
            <a:r>
              <a:rPr lang="en-US" sz="2150" b="1" dirty="0" smtClean="0"/>
              <a:t>A</a:t>
            </a:r>
            <a:r>
              <a:rPr lang="en-US" sz="2150" dirty="0" smtClean="0"/>
              <a:t> 	Price discrimination</a:t>
            </a:r>
            <a:br>
              <a:rPr lang="en-US" sz="2150" dirty="0" smtClean="0"/>
            </a:br>
            <a:r>
              <a:rPr lang="en-US" sz="2150" b="1" dirty="0" smtClean="0"/>
              <a:t>B</a:t>
            </a:r>
            <a:r>
              <a:rPr lang="en-US" sz="2150" dirty="0" smtClean="0"/>
              <a:t> 	Price maker</a:t>
            </a:r>
            <a:br>
              <a:rPr lang="en-US" sz="2150" dirty="0" smtClean="0"/>
            </a:br>
            <a:r>
              <a:rPr lang="en-US" sz="2150" b="1" dirty="0" smtClean="0"/>
              <a:t>C</a:t>
            </a:r>
            <a:r>
              <a:rPr lang="en-US" sz="2150" dirty="0" smtClean="0"/>
              <a:t> 	Price taker</a:t>
            </a:r>
            <a:br>
              <a:rPr lang="en-US" sz="2150" dirty="0" smtClean="0"/>
            </a:br>
            <a:r>
              <a:rPr lang="en-US" sz="2150" b="1" dirty="0" smtClean="0"/>
              <a:t>D</a:t>
            </a:r>
            <a:r>
              <a:rPr lang="en-US" sz="2150" dirty="0" smtClean="0"/>
              <a:t> 	Promotional pricing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150" dirty="0" smtClean="0"/>
              <a:t>Define </a:t>
            </a:r>
            <a:r>
              <a:rPr lang="en-US" sz="2150" dirty="0"/>
              <a:t>the term market structure. </a:t>
            </a:r>
            <a:r>
              <a:rPr lang="en-US" sz="2150" dirty="0" smtClean="0"/>
              <a:t>	[</a:t>
            </a:r>
            <a:r>
              <a:rPr lang="en-US" sz="2150" dirty="0"/>
              <a:t>2</a:t>
            </a:r>
            <a:r>
              <a:rPr lang="en-US" sz="2150" dirty="0" smtClean="0"/>
              <a:t>]</a:t>
            </a:r>
            <a:br>
              <a:rPr lang="en-US" sz="2150" dirty="0" smtClean="0"/>
            </a:br>
            <a:r>
              <a:rPr lang="en-US" sz="2150" dirty="0" smtClean="0"/>
              <a:t>_______________________________________________________________________________________________________________________________________________________________</a:t>
            </a:r>
            <a:endParaRPr lang="en-US" sz="2150" dirty="0"/>
          </a:p>
        </p:txBody>
      </p:sp>
    </p:spTree>
    <p:extLst>
      <p:ext uri="{BB962C8B-B14F-4D97-AF65-F5344CB8AC3E}">
        <p14:creationId xmlns:p14="http://schemas.microsoft.com/office/powerpoint/2010/main" val="376135972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742094" cy="548680"/>
          </a:xfrm>
        </p:spPr>
        <p:txBody>
          <a:bodyPr>
            <a:noAutofit/>
          </a:bodyPr>
          <a:lstStyle/>
          <a:p>
            <a:r>
              <a:rPr lang="en-IE" sz="3400" dirty="0" smtClean="0"/>
              <a:t>4.4 </a:t>
            </a:r>
            <a:r>
              <a:rPr lang="en-IE" sz="3400" dirty="0"/>
              <a:t>– Perfect </a:t>
            </a:r>
            <a:r>
              <a:rPr lang="en-IE" sz="3400" dirty="0" smtClean="0"/>
              <a:t>Competition and Monopoly</a:t>
            </a:r>
            <a:endParaRPr lang="en-GB" sz="34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23288" algn="r"/>
              </a:tabLst>
            </a:pPr>
            <a:r>
              <a:rPr lang="en-US" sz="2400" dirty="0" smtClean="0"/>
              <a:t>Explain </a:t>
            </a:r>
            <a:r>
              <a:rPr lang="en-US" sz="2400" dirty="0"/>
              <a:t>two disadvantages of monopoly. </a:t>
            </a:r>
            <a:r>
              <a:rPr lang="en-US" sz="2400" dirty="0" smtClean="0"/>
              <a:t>	[4]</a:t>
            </a:r>
            <a:br>
              <a:rPr lang="en-US" sz="2400" dirty="0" smtClean="0"/>
            </a:br>
            <a:r>
              <a:rPr lang="en-US" sz="24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23288" algn="r"/>
              </a:tabLst>
            </a:pPr>
            <a:r>
              <a:rPr lang="en-US" sz="2400" dirty="0" smtClean="0"/>
              <a:t>Using </a:t>
            </a:r>
            <a:r>
              <a:rPr lang="en-US" sz="2400" dirty="0"/>
              <a:t>an appropriate diagram, demonstrate the impact of competition on market price </a:t>
            </a:r>
            <a:r>
              <a:rPr lang="en-US" sz="2400" dirty="0" smtClean="0"/>
              <a:t>and equilibrium </a:t>
            </a:r>
            <a:r>
              <a:rPr lang="en-US" sz="2400" dirty="0"/>
              <a:t>output. </a:t>
            </a:r>
            <a:r>
              <a:rPr lang="en-US" sz="2400" dirty="0" smtClean="0"/>
              <a:t>	[6]</a:t>
            </a:r>
            <a:br>
              <a:rPr lang="en-US" sz="2400" dirty="0" smtClean="0"/>
            </a:br>
            <a:r>
              <a:rPr lang="en-US" sz="24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2400" dirty="0"/>
              <a:t>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2582639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742094" cy="548680"/>
          </a:xfrm>
        </p:spPr>
        <p:txBody>
          <a:bodyPr>
            <a:noAutofit/>
          </a:bodyPr>
          <a:lstStyle/>
          <a:p>
            <a:r>
              <a:rPr lang="en-IE" sz="3400" dirty="0" smtClean="0"/>
              <a:t>4.4 </a:t>
            </a:r>
            <a:r>
              <a:rPr lang="en-IE" sz="3400" dirty="0"/>
              <a:t>– Perfect </a:t>
            </a:r>
            <a:r>
              <a:rPr lang="en-IE" sz="3400" dirty="0" smtClean="0"/>
              <a:t>Competition and Monopoly</a:t>
            </a:r>
            <a:endParaRPr lang="en-GB" sz="34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982663" algn="l"/>
                <a:tab pos="8523288" algn="r"/>
              </a:tabLst>
            </a:pPr>
            <a:r>
              <a:rPr lang="en-US" sz="2000" dirty="0" smtClean="0"/>
              <a:t>Using </a:t>
            </a:r>
            <a:r>
              <a:rPr lang="en-US" sz="2000" dirty="0"/>
              <a:t>an appropriate diagram, demonstrate the impact of monopoly power on the market price </a:t>
            </a:r>
            <a:r>
              <a:rPr lang="en-US" sz="2000" dirty="0" smtClean="0"/>
              <a:t>and equilibrium </a:t>
            </a:r>
            <a:r>
              <a:rPr lang="en-US" sz="2000" dirty="0"/>
              <a:t>output. </a:t>
            </a:r>
            <a:r>
              <a:rPr lang="en-US" sz="2000" dirty="0" smtClean="0"/>
              <a:t>	[6]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 _________________________________________________________</a:t>
            </a:r>
            <a:r>
              <a:rPr lang="en-US" sz="2000" dirty="0"/>
              <a:t> _________________________________________________________</a:t>
            </a:r>
          </a:p>
          <a:p>
            <a:pPr marL="457200" indent="-457200">
              <a:buFont typeface="+mj-lt"/>
              <a:buAutoNum type="arabicPeriod" startAt="9"/>
              <a:tabLst>
                <a:tab pos="982663" algn="l"/>
                <a:tab pos="8523288" algn="r"/>
              </a:tabLst>
            </a:pPr>
            <a:r>
              <a:rPr lang="en-US" sz="2000" dirty="0" smtClean="0"/>
              <a:t>Discuss </a:t>
            </a:r>
            <a:r>
              <a:rPr lang="en-US" sz="2000" dirty="0"/>
              <a:t>the information needed in order to assess whether a monopoly is beneficial to consumers</a:t>
            </a:r>
            <a:r>
              <a:rPr lang="en-US" sz="2000" dirty="0" smtClean="0"/>
              <a:t>.	[8]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_________________________________________________________ </a:t>
            </a:r>
            <a:r>
              <a:rPr lang="en-US" sz="2000" dirty="0" smtClean="0"/>
              <a:t>_________________________________________________________ 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</a:t>
            </a:r>
            <a:r>
              <a:rPr lang="en-US" sz="2000" dirty="0" smtClean="0"/>
              <a:t>_________________________________________________________</a:t>
            </a:r>
            <a:r>
              <a:rPr lang="en-US" sz="2000" dirty="0"/>
              <a:t> 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52467298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742094" cy="548680"/>
          </a:xfrm>
        </p:spPr>
        <p:txBody>
          <a:bodyPr>
            <a:noAutofit/>
          </a:bodyPr>
          <a:lstStyle/>
          <a:p>
            <a:r>
              <a:rPr lang="en-IE" sz="3400" dirty="0" smtClean="0"/>
              <a:t>4.5 </a:t>
            </a:r>
            <a:r>
              <a:rPr lang="en-IE" sz="3400" dirty="0"/>
              <a:t>– </a:t>
            </a:r>
            <a:r>
              <a:rPr lang="en-IE" sz="3400" dirty="0" smtClean="0"/>
              <a:t>Business Growth</a:t>
            </a:r>
            <a:endParaRPr lang="en-GB" sz="34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852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523288" algn="r"/>
              </a:tabLst>
            </a:pPr>
            <a:r>
              <a:rPr lang="en-US" sz="1940" dirty="0" smtClean="0"/>
              <a:t>In </a:t>
            </a:r>
            <a:r>
              <a:rPr lang="en-US" sz="1940" dirty="0"/>
              <a:t>2014 Facebook purchased WhatsApp for $19 billion. This is an example </a:t>
            </a:r>
            <a:r>
              <a:rPr lang="en-US" sz="1940" dirty="0" smtClean="0"/>
              <a:t>of </a:t>
            </a:r>
            <a:br>
              <a:rPr lang="en-US" sz="1940" dirty="0" smtClean="0"/>
            </a:br>
            <a:r>
              <a:rPr lang="en-US" sz="1940" b="1" dirty="0" smtClean="0"/>
              <a:t>A</a:t>
            </a:r>
            <a:r>
              <a:rPr lang="en-US" sz="1940" dirty="0" smtClean="0"/>
              <a:t> 	horizontal </a:t>
            </a:r>
            <a:r>
              <a:rPr lang="en-US" sz="1940" dirty="0"/>
              <a:t>integration and a </a:t>
            </a:r>
            <a:r>
              <a:rPr lang="en-US" sz="1940" dirty="0" smtClean="0"/>
              <a:t>takeover</a:t>
            </a:r>
            <a:br>
              <a:rPr lang="en-US" sz="1940" dirty="0" smtClean="0"/>
            </a:br>
            <a:r>
              <a:rPr lang="en-US" sz="1940" b="1" dirty="0" smtClean="0"/>
              <a:t>B</a:t>
            </a:r>
            <a:r>
              <a:rPr lang="en-US" sz="1940" dirty="0" smtClean="0"/>
              <a:t> 	forward </a:t>
            </a:r>
            <a:r>
              <a:rPr lang="en-US" sz="1940" dirty="0"/>
              <a:t>vertical integration and a </a:t>
            </a:r>
            <a:r>
              <a:rPr lang="en-US" sz="1940" dirty="0" smtClean="0"/>
              <a:t>merger</a:t>
            </a:r>
            <a:br>
              <a:rPr lang="en-US" sz="1940" dirty="0" smtClean="0"/>
            </a:br>
            <a:r>
              <a:rPr lang="en-US" sz="1940" b="1" dirty="0" smtClean="0"/>
              <a:t>C</a:t>
            </a:r>
            <a:r>
              <a:rPr lang="en-US" sz="1940" dirty="0" smtClean="0"/>
              <a:t> 	conglomerate </a:t>
            </a:r>
            <a:r>
              <a:rPr lang="en-US" sz="1940" dirty="0"/>
              <a:t>integration and a </a:t>
            </a:r>
            <a:r>
              <a:rPr lang="en-US" sz="1940" dirty="0" smtClean="0"/>
              <a:t>takeover</a:t>
            </a:r>
            <a:br>
              <a:rPr lang="en-US" sz="1940" dirty="0" smtClean="0"/>
            </a:br>
            <a:r>
              <a:rPr lang="en-US" sz="1940" b="1" dirty="0" smtClean="0"/>
              <a:t>D</a:t>
            </a:r>
            <a:r>
              <a:rPr lang="en-US" sz="1940" dirty="0" smtClean="0"/>
              <a:t> 	backward </a:t>
            </a:r>
            <a:r>
              <a:rPr lang="en-US" sz="1940" dirty="0"/>
              <a:t>vertical integration and a merger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23288" algn="r"/>
              </a:tabLst>
            </a:pPr>
            <a:r>
              <a:rPr lang="en-US" sz="1940" dirty="0" smtClean="0"/>
              <a:t>Three </a:t>
            </a:r>
            <a:r>
              <a:rPr lang="en-US" sz="1940" dirty="0"/>
              <a:t>ways in which the size of a firm can be measured </a:t>
            </a:r>
            <a:r>
              <a:rPr lang="en-US" sz="1940" dirty="0" smtClean="0"/>
              <a:t>are</a:t>
            </a:r>
            <a:br>
              <a:rPr lang="en-US" sz="1940" dirty="0" smtClean="0"/>
            </a:br>
            <a:r>
              <a:rPr lang="en-US" sz="1940" b="1" dirty="0" smtClean="0"/>
              <a:t>A</a:t>
            </a:r>
            <a:r>
              <a:rPr lang="en-US" sz="1940" dirty="0" smtClean="0"/>
              <a:t> 	sales </a:t>
            </a:r>
            <a:r>
              <a:rPr lang="en-US" sz="1940" dirty="0"/>
              <a:t>revenue, number of employees, advertising </a:t>
            </a:r>
            <a:r>
              <a:rPr lang="en-US" sz="1940" dirty="0" smtClean="0"/>
              <a:t>budgets</a:t>
            </a:r>
            <a:br>
              <a:rPr lang="en-US" sz="1940" dirty="0" smtClean="0"/>
            </a:br>
            <a:r>
              <a:rPr lang="en-US" sz="1940" b="1" dirty="0" smtClean="0"/>
              <a:t>B</a:t>
            </a:r>
            <a:r>
              <a:rPr lang="en-US" sz="1940" dirty="0" smtClean="0"/>
              <a:t> 	capital </a:t>
            </a:r>
            <a:r>
              <a:rPr lang="en-US" sz="1940" dirty="0"/>
              <a:t>employed, number of employees, market size (market </a:t>
            </a:r>
            <a:r>
              <a:rPr lang="en-US" sz="1940" dirty="0" smtClean="0"/>
              <a:t>share)</a:t>
            </a:r>
            <a:br>
              <a:rPr lang="en-US" sz="1940" dirty="0" smtClean="0"/>
            </a:br>
            <a:r>
              <a:rPr lang="en-US" sz="1940" b="1" dirty="0" smtClean="0"/>
              <a:t>C</a:t>
            </a:r>
            <a:r>
              <a:rPr lang="en-US" sz="1940" dirty="0" smtClean="0"/>
              <a:t> 	number </a:t>
            </a:r>
            <a:r>
              <a:rPr lang="en-US" sz="1940" dirty="0"/>
              <a:t>of employees, financial budgets, sales </a:t>
            </a:r>
            <a:r>
              <a:rPr lang="en-US" sz="1940" dirty="0" smtClean="0"/>
              <a:t>revenue</a:t>
            </a:r>
            <a:br>
              <a:rPr lang="en-US" sz="1940" dirty="0" smtClean="0"/>
            </a:br>
            <a:r>
              <a:rPr lang="en-US" sz="1940" b="1" dirty="0" smtClean="0"/>
              <a:t>D</a:t>
            </a:r>
            <a:r>
              <a:rPr lang="en-US" sz="1940" dirty="0" smtClean="0"/>
              <a:t> 	capital </a:t>
            </a:r>
            <a:r>
              <a:rPr lang="en-US" sz="1940" dirty="0"/>
              <a:t>employed, sales revenue, number of branches that earn a profit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23288" algn="r"/>
              </a:tabLst>
            </a:pPr>
            <a:r>
              <a:rPr lang="en-US" sz="1940" dirty="0" smtClean="0"/>
              <a:t>A </a:t>
            </a:r>
            <a:r>
              <a:rPr lang="en-US" sz="1940" dirty="0"/>
              <a:t>clothing manufacturer first purchased some cotton farms to produce organic cotton followed by </a:t>
            </a:r>
            <a:r>
              <a:rPr lang="en-US" sz="1940" dirty="0" smtClean="0"/>
              <a:t>a chain </a:t>
            </a:r>
            <a:r>
              <a:rPr lang="en-US" sz="1940" dirty="0"/>
              <a:t>of retail shops in which to sell its garments. This is an example </a:t>
            </a:r>
            <a:r>
              <a:rPr lang="en-US" sz="1940" dirty="0" smtClean="0"/>
              <a:t>of</a:t>
            </a:r>
            <a:br>
              <a:rPr lang="en-US" sz="1940" dirty="0" smtClean="0"/>
            </a:br>
            <a:r>
              <a:rPr lang="en-US" sz="1940" b="1" dirty="0" smtClean="0"/>
              <a:t>A</a:t>
            </a:r>
            <a:r>
              <a:rPr lang="en-US" sz="1940" dirty="0" smtClean="0"/>
              <a:t> 	forward </a:t>
            </a:r>
            <a:r>
              <a:rPr lang="en-US" sz="1940" dirty="0"/>
              <a:t>vertical integration followed by backward vertical </a:t>
            </a:r>
            <a:r>
              <a:rPr lang="en-US" sz="1940" dirty="0" smtClean="0"/>
              <a:t>integration</a:t>
            </a:r>
            <a:br>
              <a:rPr lang="en-US" sz="1940" dirty="0" smtClean="0"/>
            </a:br>
            <a:r>
              <a:rPr lang="en-US" sz="1940" b="1" dirty="0" smtClean="0"/>
              <a:t>B</a:t>
            </a:r>
            <a:r>
              <a:rPr lang="en-US" sz="1940" dirty="0" smtClean="0"/>
              <a:t> 	horizontal </a:t>
            </a:r>
            <a:r>
              <a:rPr lang="en-US" sz="1940" dirty="0"/>
              <a:t>integration followed by forward vertical </a:t>
            </a:r>
            <a:r>
              <a:rPr lang="en-US" sz="1940" dirty="0" smtClean="0"/>
              <a:t>integration</a:t>
            </a:r>
            <a:br>
              <a:rPr lang="en-US" sz="1940" dirty="0" smtClean="0"/>
            </a:br>
            <a:r>
              <a:rPr lang="en-US" sz="1940" b="1" dirty="0" smtClean="0"/>
              <a:t>C</a:t>
            </a:r>
            <a:r>
              <a:rPr lang="en-US" sz="1940" dirty="0" smtClean="0"/>
              <a:t> 	backward </a:t>
            </a:r>
            <a:r>
              <a:rPr lang="en-US" sz="1940" dirty="0"/>
              <a:t>vertical integration followed by forward vertical </a:t>
            </a:r>
            <a:r>
              <a:rPr lang="en-US" sz="1940" dirty="0" smtClean="0"/>
              <a:t>integration</a:t>
            </a:r>
            <a:br>
              <a:rPr lang="en-US" sz="1940" dirty="0" smtClean="0"/>
            </a:br>
            <a:r>
              <a:rPr lang="en-US" sz="1940" b="1" dirty="0" smtClean="0"/>
              <a:t>D</a:t>
            </a:r>
            <a:r>
              <a:rPr lang="en-US" sz="1940" dirty="0" smtClean="0"/>
              <a:t> 	a </a:t>
            </a:r>
            <a:r>
              <a:rPr lang="en-US" sz="1940" dirty="0"/>
              <a:t>takeover followed by horizontal integration</a:t>
            </a:r>
          </a:p>
        </p:txBody>
      </p:sp>
    </p:spTree>
    <p:extLst>
      <p:ext uri="{BB962C8B-B14F-4D97-AF65-F5344CB8AC3E}">
        <p14:creationId xmlns:p14="http://schemas.microsoft.com/office/powerpoint/2010/main" val="41887953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742094" cy="548680"/>
          </a:xfrm>
        </p:spPr>
        <p:txBody>
          <a:bodyPr>
            <a:noAutofit/>
          </a:bodyPr>
          <a:lstStyle/>
          <a:p>
            <a:r>
              <a:rPr lang="en-IE" sz="3400" dirty="0" smtClean="0"/>
              <a:t>4.5 </a:t>
            </a:r>
            <a:r>
              <a:rPr lang="en-IE" sz="3400" dirty="0"/>
              <a:t>– </a:t>
            </a:r>
            <a:r>
              <a:rPr lang="en-IE" sz="3400" dirty="0" smtClean="0"/>
              <a:t>Business Growth</a:t>
            </a:r>
            <a:endParaRPr lang="en-GB" sz="34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811213" algn="l"/>
                <a:tab pos="8523288" algn="r"/>
              </a:tabLst>
            </a:pPr>
            <a:r>
              <a:rPr lang="en-US" sz="2000" dirty="0" smtClean="0"/>
              <a:t>Small </a:t>
            </a:r>
            <a:r>
              <a:rPr lang="en-US" sz="2000" dirty="0"/>
              <a:t>shops (retailers) exist in all countries alongside larger shops selling similar items. A </a:t>
            </a:r>
            <a:r>
              <a:rPr lang="en-US" sz="2000" dirty="0" smtClean="0"/>
              <a:t>possible reason </a:t>
            </a:r>
            <a:r>
              <a:rPr lang="en-US" sz="2000" dirty="0"/>
              <a:t>for this </a:t>
            </a:r>
            <a:r>
              <a:rPr lang="en-US" sz="2000" dirty="0" smtClean="0"/>
              <a:t>is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they </a:t>
            </a:r>
            <a:r>
              <a:rPr lang="en-US" sz="2000" dirty="0"/>
              <a:t>tend to be older than larger </a:t>
            </a:r>
            <a:r>
              <a:rPr lang="en-US" sz="2000" dirty="0" smtClean="0"/>
              <a:t>shops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they </a:t>
            </a:r>
            <a:r>
              <a:rPr lang="en-US" sz="2000" dirty="0"/>
              <a:t>can take advantage of economies of </a:t>
            </a:r>
            <a:r>
              <a:rPr lang="en-US" sz="2000" dirty="0" smtClean="0"/>
              <a:t>scale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they </a:t>
            </a:r>
            <a:r>
              <a:rPr lang="en-US" sz="2000" dirty="0"/>
              <a:t>sell less expensive </a:t>
            </a:r>
            <a:r>
              <a:rPr lang="en-US" sz="2000" dirty="0" smtClean="0"/>
              <a:t>goods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they </a:t>
            </a:r>
            <a:r>
              <a:rPr lang="en-US" sz="2000" dirty="0"/>
              <a:t>offer a </a:t>
            </a:r>
            <a:r>
              <a:rPr lang="en-US" sz="2000" dirty="0" err="1"/>
              <a:t>personalised</a:t>
            </a:r>
            <a:r>
              <a:rPr lang="en-US" sz="2000" dirty="0"/>
              <a:t> service</a:t>
            </a:r>
          </a:p>
          <a:p>
            <a:pPr marL="457200" indent="-457200">
              <a:buFont typeface="+mj-lt"/>
              <a:buAutoNum type="arabicPeriod" startAt="4"/>
              <a:tabLst>
                <a:tab pos="811213" algn="l"/>
                <a:tab pos="8523288" algn="r"/>
              </a:tabLst>
            </a:pPr>
            <a:r>
              <a:rPr lang="en-US" sz="2000" dirty="0" smtClean="0"/>
              <a:t>Three </a:t>
            </a:r>
            <a:r>
              <a:rPr lang="en-US" sz="2000" dirty="0"/>
              <a:t>hairdressers located in a town, each operating as a sole trader, decide to merge to form </a:t>
            </a:r>
            <a:r>
              <a:rPr lang="en-US" sz="2000" dirty="0" smtClean="0"/>
              <a:t>one firm</a:t>
            </a:r>
            <a:r>
              <a:rPr lang="en-US" sz="2000" dirty="0"/>
              <a:t>, a private limited company, with three branches. The combined firm can take advantage </a:t>
            </a:r>
            <a:r>
              <a:rPr lang="en-US" sz="2000" dirty="0" smtClean="0"/>
              <a:t>of which </a:t>
            </a:r>
            <a:r>
              <a:rPr lang="en-US" sz="2000" dirty="0"/>
              <a:t>of the following internal economies of </a:t>
            </a:r>
            <a:r>
              <a:rPr lang="en-US" sz="2000" dirty="0" smtClean="0"/>
              <a:t>scale?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Bulk </a:t>
            </a:r>
            <a:r>
              <a:rPr lang="en-US" sz="2000" dirty="0"/>
              <a:t>buying discounts on hair products and more efficient </a:t>
            </a:r>
            <a:r>
              <a:rPr lang="en-US" sz="2000" dirty="0" smtClean="0"/>
              <a:t>	advertising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A </a:t>
            </a:r>
            <a:r>
              <a:rPr lang="en-US" sz="2000" dirty="0"/>
              <a:t>large pool of trainee hairdressers in the </a:t>
            </a:r>
            <a:r>
              <a:rPr lang="en-US" sz="2000" dirty="0" smtClean="0"/>
              <a:t>area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More </a:t>
            </a:r>
            <a:r>
              <a:rPr lang="en-US" sz="2000" dirty="0"/>
              <a:t>productive </a:t>
            </a:r>
            <a:r>
              <a:rPr lang="en-US" sz="2000" dirty="0" smtClean="0"/>
              <a:t>employees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Communication </a:t>
            </a:r>
            <a:r>
              <a:rPr lang="en-US" sz="2000" dirty="0"/>
              <a:t>problems between </a:t>
            </a:r>
            <a:r>
              <a:rPr lang="en-US" sz="2000" dirty="0" smtClean="0"/>
              <a:t>staff</a:t>
            </a:r>
          </a:p>
          <a:p>
            <a:pPr marL="457200" indent="-457200">
              <a:buFont typeface="+mj-lt"/>
              <a:buAutoNum type="arabicPeriod" startAt="4"/>
              <a:tabLst>
                <a:tab pos="811213" algn="l"/>
                <a:tab pos="8523288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and give an example of a conglomerate merger. </a:t>
            </a:r>
            <a:r>
              <a:rPr lang="en-US" sz="2000" dirty="0" smtClean="0"/>
              <a:t>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6363827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742094" cy="548680"/>
          </a:xfrm>
        </p:spPr>
        <p:txBody>
          <a:bodyPr>
            <a:noAutofit/>
          </a:bodyPr>
          <a:lstStyle/>
          <a:p>
            <a:r>
              <a:rPr lang="en-IE" sz="3400" dirty="0" smtClean="0"/>
              <a:t>4.5 </a:t>
            </a:r>
            <a:r>
              <a:rPr lang="en-IE" sz="3400" dirty="0"/>
              <a:t>– </a:t>
            </a:r>
            <a:r>
              <a:rPr lang="en-IE" sz="3400" dirty="0" smtClean="0"/>
              <a:t>Business Growth</a:t>
            </a:r>
            <a:endParaRPr lang="en-GB" sz="34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811213" algn="l"/>
                <a:tab pos="8523288" algn="r"/>
              </a:tabLst>
            </a:pPr>
            <a:r>
              <a:rPr lang="en-US" dirty="0" smtClean="0"/>
              <a:t>Explain</a:t>
            </a:r>
            <a:r>
              <a:rPr lang="en-US" dirty="0"/>
              <a:t>, using examples, the difference between a takeover and a merger. </a:t>
            </a:r>
            <a:r>
              <a:rPr lang="en-US" dirty="0" smtClean="0"/>
              <a:t>	[4]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  <a:p>
            <a:pPr marL="457200" indent="-457200">
              <a:buFont typeface="+mj-lt"/>
              <a:buAutoNum type="arabicPeriod" startAt="7"/>
              <a:tabLst>
                <a:tab pos="811213" algn="l"/>
                <a:tab pos="8523288" algn="r"/>
              </a:tabLst>
            </a:pPr>
            <a:r>
              <a:rPr lang="en-US" dirty="0" err="1" smtClean="0"/>
              <a:t>L'Occitane</a:t>
            </a:r>
            <a:r>
              <a:rPr lang="en-US" dirty="0"/>
              <a:t>, a French firm which produces and sells beauty products and toiletries in its own shops </a:t>
            </a:r>
            <a:r>
              <a:rPr lang="en-US" dirty="0" smtClean="0"/>
              <a:t>in many </a:t>
            </a:r>
            <a:r>
              <a:rPr lang="en-US" dirty="0"/>
              <a:t>countries around the world, purchased a number of farms in Africa which produce </a:t>
            </a:r>
            <a:r>
              <a:rPr lang="en-US" dirty="0" err="1"/>
              <a:t>shea</a:t>
            </a:r>
            <a:r>
              <a:rPr lang="en-US" dirty="0"/>
              <a:t> </a:t>
            </a:r>
            <a:r>
              <a:rPr lang="en-US" dirty="0" smtClean="0"/>
              <a:t>butter, an </a:t>
            </a:r>
            <a:r>
              <a:rPr lang="en-US" dirty="0"/>
              <a:t>ingredient in a large number of its </a:t>
            </a:r>
            <a:r>
              <a:rPr lang="en-US" dirty="0" smtClean="0"/>
              <a:t>products.</a:t>
            </a:r>
            <a:br>
              <a:rPr lang="en-US" dirty="0" smtClean="0"/>
            </a:br>
            <a:r>
              <a:rPr lang="en-US" b="1" dirty="0" smtClean="0"/>
              <a:t>a</a:t>
            </a:r>
            <a:r>
              <a:rPr lang="en-US" dirty="0" smtClean="0"/>
              <a:t> 	Describe </a:t>
            </a:r>
            <a:r>
              <a:rPr lang="en-US" dirty="0"/>
              <a:t>which type of integration took place when </a:t>
            </a:r>
            <a:r>
              <a:rPr lang="en-US" dirty="0" err="1"/>
              <a:t>L'Occitane</a:t>
            </a:r>
            <a:r>
              <a:rPr lang="en-US" dirty="0"/>
              <a:t> purchased </a:t>
            </a:r>
            <a:r>
              <a:rPr lang="en-US" dirty="0" smtClean="0"/>
              <a:t>	the </a:t>
            </a:r>
            <a:r>
              <a:rPr lang="en-US" dirty="0" err="1"/>
              <a:t>shea</a:t>
            </a:r>
            <a:r>
              <a:rPr lang="en-US" dirty="0"/>
              <a:t> butter farms</a:t>
            </a:r>
            <a:r>
              <a:rPr lang="en-US" dirty="0" smtClean="0"/>
              <a:t>.	[2]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</a:t>
            </a:r>
            <a:br>
              <a:rPr lang="en-US" dirty="0" smtClean="0"/>
            </a:br>
            <a:r>
              <a:rPr lang="en-US" b="1" dirty="0" smtClean="0"/>
              <a:t>b</a:t>
            </a:r>
            <a:r>
              <a:rPr lang="en-US" dirty="0" smtClean="0"/>
              <a:t> 	Analyse </a:t>
            </a:r>
            <a:r>
              <a:rPr lang="en-US" dirty="0"/>
              <a:t>the advantages and disadvantages of </a:t>
            </a:r>
            <a:r>
              <a:rPr lang="en-US" dirty="0" err="1"/>
              <a:t>L'Occitane</a:t>
            </a:r>
            <a:r>
              <a:rPr lang="en-US" dirty="0"/>
              <a:t> selling its </a:t>
            </a:r>
            <a:r>
              <a:rPr lang="en-US" dirty="0" smtClean="0"/>
              <a:t>	products 	in </a:t>
            </a:r>
            <a:r>
              <a:rPr lang="en-US" dirty="0"/>
              <a:t>its own shops</a:t>
            </a:r>
            <a:r>
              <a:rPr lang="en-US" dirty="0" smtClean="0"/>
              <a:t>. 	[6]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338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7742094" cy="548680"/>
          </a:xfrm>
        </p:spPr>
        <p:txBody>
          <a:bodyPr>
            <a:noAutofit/>
          </a:bodyPr>
          <a:lstStyle/>
          <a:p>
            <a:r>
              <a:rPr lang="en-IE" sz="3400" dirty="0" smtClean="0"/>
              <a:t>4.5 </a:t>
            </a:r>
            <a:r>
              <a:rPr lang="en-IE" sz="3400" dirty="0"/>
              <a:t>– </a:t>
            </a:r>
            <a:r>
              <a:rPr lang="en-IE" sz="3400" dirty="0" smtClean="0"/>
              <a:t>Business Growth</a:t>
            </a:r>
            <a:endParaRPr lang="en-GB" sz="34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4988" indent="-534988">
              <a:buFont typeface="+mj-lt"/>
              <a:buAutoNum type="arabicPeriod" startAt="9"/>
              <a:tabLst>
                <a:tab pos="982663" algn="l"/>
                <a:tab pos="8523288" algn="r"/>
              </a:tabLst>
            </a:pPr>
            <a:r>
              <a:rPr lang="en-US" dirty="0" smtClean="0"/>
              <a:t>A </a:t>
            </a:r>
            <a:r>
              <a:rPr lang="en-US" dirty="0"/>
              <a:t>small town has only small independent shops and no large chain stores or </a:t>
            </a:r>
            <a:r>
              <a:rPr lang="en-US" dirty="0" smtClean="0"/>
              <a:t>supermarkets. Analyse </a:t>
            </a:r>
            <a:r>
              <a:rPr lang="en-US" dirty="0"/>
              <a:t>the advantages and disadvantages of having only small independent shops </a:t>
            </a:r>
            <a:r>
              <a:rPr lang="en-US" dirty="0" smtClean="0"/>
              <a:t>in a town 	[6]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 _______________________________________________________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_ 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_______ _______________________________________________________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_ 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_______ 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________</a:t>
            </a:r>
            <a:endParaRPr lang="en-US" dirty="0"/>
          </a:p>
          <a:p>
            <a:pPr marL="534988" indent="-534988">
              <a:buFont typeface="+mj-lt"/>
              <a:buAutoNum type="arabicPeriod" startAt="9"/>
              <a:tabLst>
                <a:tab pos="982663" algn="l"/>
                <a:tab pos="8523288" algn="r"/>
              </a:tabLst>
            </a:pPr>
            <a:r>
              <a:rPr lang="en-US" dirty="0" smtClean="0"/>
              <a:t>Discuss </a:t>
            </a:r>
            <a:r>
              <a:rPr lang="en-US" dirty="0"/>
              <a:t>the advantages and disadvantages of two firms of accountants merging to form a new firm</a:t>
            </a:r>
            <a:r>
              <a:rPr lang="en-US" dirty="0" smtClean="0"/>
              <a:t>.	[8]</a:t>
            </a:r>
            <a:br>
              <a:rPr lang="en-US" dirty="0" smtClean="0"/>
            </a:br>
            <a:r>
              <a:rPr lang="en-US" dirty="0" smtClean="0"/>
              <a:t>_______________________________________________________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_ 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__ ________________________________________________________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 ________________________________________________________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 ________________________________________________________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 ________________________________________________________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 _______________________________________________________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_ ________________________________________________________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 _______________________________________________________</a:t>
            </a:r>
            <a:r>
              <a:rPr lang="en-US" dirty="0"/>
              <a:t>_______</a:t>
            </a:r>
            <a:r>
              <a:rPr lang="en-US" dirty="0" smtClean="0"/>
              <a:t>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00069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/>
              <a:t>4.1 – Business organisation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type of business organisation is owned and run by its members, who may be employees </a:t>
            </a:r>
            <a:r>
              <a:rPr lang="en-US" sz="2000" dirty="0" smtClean="0"/>
              <a:t>or customers</a:t>
            </a:r>
            <a:r>
              <a:rPr lang="en-US" sz="2000" dirty="0"/>
              <a:t>, and aims to create value for them in a socially responsible </a:t>
            </a:r>
            <a:r>
              <a:rPr lang="en-US" sz="2000" dirty="0" smtClean="0"/>
              <a:t>way?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Public corporation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Private </a:t>
            </a:r>
            <a:r>
              <a:rPr lang="en-US" sz="2000" dirty="0"/>
              <a:t>limited </a:t>
            </a:r>
            <a:r>
              <a:rPr lang="en-US" sz="2000" dirty="0" smtClean="0"/>
              <a:t>company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Co-operative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Partnership</a:t>
            </a:r>
            <a:endParaRPr lang="en-US" sz="2000" dirty="0"/>
          </a:p>
          <a:p>
            <a:pPr marL="361950" indent="-36195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000" dirty="0" smtClean="0"/>
              <a:t>A </a:t>
            </a:r>
            <a:r>
              <a:rPr lang="en-US" sz="2000" dirty="0"/>
              <a:t>similarity between a sole trader and a partnership </a:t>
            </a:r>
            <a:r>
              <a:rPr lang="en-US" sz="2000" dirty="0" smtClean="0"/>
              <a:t>is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they </a:t>
            </a:r>
            <a:r>
              <a:rPr lang="en-US" sz="2000" dirty="0"/>
              <a:t>both have a single </a:t>
            </a:r>
            <a:r>
              <a:rPr lang="en-US" sz="2000" dirty="0" smtClean="0"/>
              <a:t>owner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they </a:t>
            </a:r>
            <a:r>
              <a:rPr lang="en-US" sz="2000" dirty="0"/>
              <a:t>have between 2 and 20 </a:t>
            </a:r>
            <a:r>
              <a:rPr lang="en-US" sz="2000" dirty="0" smtClean="0"/>
              <a:t>members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they </a:t>
            </a:r>
            <a:r>
              <a:rPr lang="en-US" sz="2000" dirty="0"/>
              <a:t>have unlimited </a:t>
            </a:r>
            <a:r>
              <a:rPr lang="en-US" sz="2000" dirty="0" smtClean="0"/>
              <a:t>liability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they </a:t>
            </a:r>
            <a:r>
              <a:rPr lang="en-US" sz="2000" dirty="0"/>
              <a:t>can sell shares to family and </a:t>
            </a:r>
            <a:r>
              <a:rPr lang="en-US" sz="2000" dirty="0" smtClean="0"/>
              <a:t>friends</a:t>
            </a:r>
          </a:p>
          <a:p>
            <a:pPr marL="361950" indent="-36195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the main differences between a partnership and a private limited company. </a:t>
            </a:r>
            <a:r>
              <a:rPr lang="en-US" sz="2000" dirty="0" smtClean="0"/>
              <a:t>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838174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/>
              <a:t>4.1 – Business organisation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23288" algn="r"/>
              </a:tabLst>
            </a:pPr>
            <a:r>
              <a:rPr lang="en-US" sz="2300" dirty="0" smtClean="0"/>
              <a:t>Explain what motivates an individual to buy shares in a public limited company. 	[4]</a:t>
            </a:r>
            <a:br>
              <a:rPr lang="en-US" sz="2300" dirty="0" smtClean="0"/>
            </a:br>
            <a:r>
              <a:rPr lang="en-US" sz="23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23288" algn="r"/>
              </a:tabLst>
            </a:pPr>
            <a:r>
              <a:rPr lang="en-US" sz="2300" dirty="0" smtClean="0"/>
              <a:t>Analyse </a:t>
            </a:r>
            <a:r>
              <a:rPr lang="en-US" sz="2300" dirty="0"/>
              <a:t>the role of business organisations in an economy</a:t>
            </a:r>
            <a:r>
              <a:rPr lang="en-US" sz="2300" dirty="0" smtClean="0"/>
              <a:t>.	[6]</a:t>
            </a:r>
            <a:br>
              <a:rPr lang="en-US" sz="2300" dirty="0" smtClean="0"/>
            </a:br>
            <a:r>
              <a:rPr lang="en-US" sz="23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2300" dirty="0"/>
              <a:t>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30132534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/>
              <a:t>4.1 – Business organisation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982663" algn="l"/>
                <a:tab pos="8523288" algn="r"/>
              </a:tabLst>
            </a:pPr>
            <a:r>
              <a:rPr lang="en-US" sz="2300" dirty="0" smtClean="0"/>
              <a:t>Intel</a:t>
            </a:r>
            <a:r>
              <a:rPr lang="en-US" sz="2300" dirty="0"/>
              <a:t>, one of the world's largest microchip makers, closed its manufacturing plant in Costa Rica at </a:t>
            </a:r>
            <a:r>
              <a:rPr lang="en-US" sz="2300" dirty="0" smtClean="0"/>
              <a:t>the end </a:t>
            </a:r>
            <a:r>
              <a:rPr lang="en-US" sz="2300" dirty="0"/>
              <a:t>of 2014 after being there for over 17 years. Discuss the effects of Intel's closure on Costa </a:t>
            </a:r>
            <a:r>
              <a:rPr lang="en-US" sz="2300" dirty="0" smtClean="0"/>
              <a:t>Rica's economy</a:t>
            </a:r>
            <a:r>
              <a:rPr lang="en-US" sz="2300" dirty="0"/>
              <a:t>. </a:t>
            </a:r>
            <a:r>
              <a:rPr lang="en-US" sz="2300" dirty="0" smtClean="0"/>
              <a:t>	[8]</a:t>
            </a:r>
            <a:br>
              <a:rPr lang="en-US" sz="2300" dirty="0" smtClean="0"/>
            </a:br>
            <a:r>
              <a:rPr lang="en-US" sz="23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sz="2300" dirty="0"/>
              <a:t>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06633362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/>
              <a:t>4.1 – Business organisation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982663" algn="l"/>
                <a:tab pos="8523288" algn="r"/>
              </a:tabLst>
            </a:pPr>
            <a:r>
              <a:rPr lang="en-US" dirty="0" smtClean="0"/>
              <a:t>IKEA</a:t>
            </a:r>
            <a:r>
              <a:rPr lang="en-US" dirty="0"/>
              <a:t>, the Swedish furniture manufacturer and retailer, has remained a private limited </a:t>
            </a:r>
            <a:r>
              <a:rPr lang="en-US" dirty="0" smtClean="0"/>
              <a:t>company despite </a:t>
            </a:r>
            <a:r>
              <a:rPr lang="en-US" dirty="0"/>
              <a:t>being a large and successful multinational. In 1998, IKEA entered China by opening its </a:t>
            </a:r>
            <a:r>
              <a:rPr lang="en-US" dirty="0" smtClean="0"/>
              <a:t>first store </a:t>
            </a:r>
            <a:r>
              <a:rPr lang="en-US" dirty="0"/>
              <a:t>in Shanghai. </a:t>
            </a:r>
            <a:r>
              <a:rPr lang="en-US" dirty="0" smtClean="0"/>
              <a:t>By </a:t>
            </a:r>
            <a:r>
              <a:rPr lang="en-US" dirty="0"/>
              <a:t>the end of 2014, the company had opened 16 outlets in </a:t>
            </a:r>
            <a:r>
              <a:rPr lang="en-US" dirty="0" smtClean="0"/>
              <a:t>China.</a:t>
            </a:r>
            <a:br>
              <a:rPr lang="en-US" dirty="0" smtClean="0"/>
            </a:br>
            <a:r>
              <a:rPr lang="en-US" b="1" dirty="0" smtClean="0"/>
              <a:t>a</a:t>
            </a:r>
            <a:r>
              <a:rPr lang="en-US" dirty="0" smtClean="0"/>
              <a:t> Explain </a:t>
            </a:r>
            <a:r>
              <a:rPr lang="en-US" dirty="0"/>
              <a:t>two advantages to IKEA of being a private limited company. </a:t>
            </a:r>
            <a:r>
              <a:rPr lang="en-US" dirty="0" smtClean="0"/>
              <a:t>	[4]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br>
              <a:rPr lang="en-US" dirty="0" smtClean="0"/>
            </a:br>
            <a:r>
              <a:rPr lang="en-US" b="1" dirty="0" smtClean="0"/>
              <a:t>b</a:t>
            </a:r>
            <a:r>
              <a:rPr lang="en-US" dirty="0" smtClean="0"/>
              <a:t> </a:t>
            </a:r>
            <a:r>
              <a:rPr lang="en-US" dirty="0"/>
              <a:t>Discuss the extent to which IKEA opening in China benefited the Chinese economy. </a:t>
            </a:r>
            <a:r>
              <a:rPr lang="en-US" dirty="0" smtClean="0"/>
              <a:t>	[8]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64360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4.2 - Production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100" dirty="0" smtClean="0"/>
              <a:t>Which </a:t>
            </a:r>
            <a:r>
              <a:rPr lang="en-US" sz="2100" dirty="0"/>
              <a:t>of the following is not a factor of </a:t>
            </a:r>
            <a:r>
              <a:rPr lang="en-US" sz="2100" dirty="0" smtClean="0"/>
              <a:t>production?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Labour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Enterprise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Money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Land</a:t>
            </a:r>
            <a:endParaRPr lang="en-US" sz="2100" dirty="0"/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100" dirty="0" smtClean="0"/>
              <a:t>The </a:t>
            </a:r>
            <a:r>
              <a:rPr lang="en-US" sz="2100" dirty="0"/>
              <a:t>production of which of the following goods or services is least likely to be </a:t>
            </a:r>
            <a:r>
              <a:rPr lang="en-US" sz="2100" dirty="0" err="1" smtClean="0"/>
              <a:t>labour-intensive</a:t>
            </a:r>
            <a:r>
              <a:rPr lang="en-US" sz="2100" dirty="0" smtClean="0"/>
              <a:t>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A </a:t>
            </a:r>
            <a:r>
              <a:rPr lang="en-US" sz="2100" dirty="0"/>
              <a:t>made-to-measure wedding </a:t>
            </a:r>
            <a:r>
              <a:rPr lang="en-US" sz="2100" dirty="0" smtClean="0"/>
              <a:t>dress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A </a:t>
            </a:r>
            <a:r>
              <a:rPr lang="en-US" sz="2100" dirty="0"/>
              <a:t>Hollywood </a:t>
            </a:r>
            <a:r>
              <a:rPr lang="en-US" sz="2100" dirty="0" smtClean="0"/>
              <a:t>movie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Private </a:t>
            </a:r>
            <a:r>
              <a:rPr lang="en-US" sz="2100" dirty="0"/>
              <a:t>piano </a:t>
            </a:r>
            <a:r>
              <a:rPr lang="en-US" sz="2100" dirty="0" smtClean="0"/>
              <a:t>lessons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Carbonated </a:t>
            </a:r>
            <a:r>
              <a:rPr lang="en-US" sz="2100" dirty="0"/>
              <a:t>soft drinks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348663" algn="r"/>
              </a:tabLst>
            </a:pPr>
            <a:r>
              <a:rPr lang="en-US" sz="2100" dirty="0" smtClean="0"/>
              <a:t>Which </a:t>
            </a:r>
            <a:r>
              <a:rPr lang="en-US" sz="2100" dirty="0"/>
              <a:t>economic term is used to describe or measure how well resources are used in the </a:t>
            </a:r>
            <a:r>
              <a:rPr lang="en-US" sz="2100" dirty="0" smtClean="0"/>
              <a:t>production process?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Economies </a:t>
            </a:r>
            <a:r>
              <a:rPr lang="en-US" sz="2100" dirty="0"/>
              <a:t>of </a:t>
            </a:r>
            <a:r>
              <a:rPr lang="en-US" sz="2100" dirty="0" smtClean="0"/>
              <a:t>scale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Productivity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Competitiveness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Innovation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87161747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4.2 - Production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000" dirty="0" smtClean="0"/>
              <a:t>The </a:t>
            </a:r>
            <a:r>
              <a:rPr lang="en-US" sz="2000" dirty="0"/>
              <a:t>commercialisation of new ideas and products as an essential source of productivity is known </a:t>
            </a:r>
            <a:r>
              <a:rPr lang="en-US" sz="2000" dirty="0" smtClean="0"/>
              <a:t>as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innovation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productivity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efficiency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entrepreneurial </a:t>
            </a:r>
            <a:r>
              <a:rPr lang="en-US" sz="2000" dirty="0"/>
              <a:t>spirit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000" dirty="0" smtClean="0"/>
              <a:t>The </a:t>
            </a:r>
            <a:r>
              <a:rPr lang="en-US" sz="2000" dirty="0"/>
              <a:t>demand for factors of production is dependent on the demand for the goods and services </a:t>
            </a:r>
            <a:r>
              <a:rPr lang="en-US" sz="2000" dirty="0" smtClean="0"/>
              <a:t>which they </a:t>
            </a:r>
            <a:r>
              <a:rPr lang="en-US" sz="2000" dirty="0"/>
              <a:t>will be used to produce. This concept is known </a:t>
            </a:r>
            <a:r>
              <a:rPr lang="en-US" sz="2000" dirty="0" smtClean="0"/>
              <a:t>as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investment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derived demand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factor inputs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competitiveness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23288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what is meant by capital-intensive production. </a:t>
            </a:r>
            <a:r>
              <a:rPr lang="en-US" sz="2000" dirty="0" smtClean="0"/>
              <a:t>	[2]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5705274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4.2 - Production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23288" algn="r"/>
              </a:tabLst>
            </a:pPr>
            <a:r>
              <a:rPr lang="en-US" sz="2400" i="1" dirty="0" smtClean="0"/>
              <a:t>'The </a:t>
            </a:r>
            <a:r>
              <a:rPr lang="en-US" sz="2400" i="1" dirty="0"/>
              <a:t>demand for factors of production (land, labour, capital and enterprise) are derived in demand</a:t>
            </a:r>
            <a:r>
              <a:rPr lang="en-US" sz="2400" i="1" dirty="0" smtClean="0"/>
              <a:t>.‘ </a:t>
            </a:r>
            <a:r>
              <a:rPr lang="en-US" sz="2400" dirty="0" smtClean="0"/>
              <a:t>Explain </a:t>
            </a:r>
            <a:r>
              <a:rPr lang="en-US" sz="2400" dirty="0"/>
              <a:t>what this means. </a:t>
            </a:r>
            <a:r>
              <a:rPr lang="en-US" sz="2400" dirty="0" smtClean="0"/>
              <a:t>	[2]</a:t>
            </a:r>
            <a:br>
              <a:rPr lang="en-US" sz="2400" dirty="0" smtClean="0"/>
            </a:br>
            <a:r>
              <a:rPr lang="en-US" sz="2400" dirty="0" smtClean="0"/>
              <a:t>_____________________________________________________________________________________________________________________________________________</a:t>
            </a:r>
            <a:endParaRPr lang="en-US" sz="2400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23288" algn="r"/>
              </a:tabLst>
            </a:pPr>
            <a:r>
              <a:rPr lang="en-US" sz="2400" dirty="0" smtClean="0"/>
              <a:t>Explain </a:t>
            </a:r>
            <a:r>
              <a:rPr lang="en-US" sz="2400" dirty="0"/>
              <a:t>how productivity can improve due to an </a:t>
            </a:r>
            <a:r>
              <a:rPr lang="en-US" sz="2400" dirty="0" smtClean="0"/>
              <a:t>increase </a:t>
            </a:r>
            <a:r>
              <a:rPr lang="en-US" sz="2400" dirty="0"/>
              <a:t>in investment expenditure in the economy</a:t>
            </a:r>
            <a:r>
              <a:rPr lang="en-US" sz="2400" dirty="0" smtClean="0"/>
              <a:t>.	[4]</a:t>
            </a:r>
            <a:br>
              <a:rPr lang="en-US" sz="2400" dirty="0" smtClean="0"/>
            </a:br>
            <a:r>
              <a:rPr lang="en-US" sz="24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1175156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LO4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A0AEC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DD945F-B7B0-4691-A0D0-E2EAD6DA23B3}">
  <ds:schemaRefs>
    <ds:schemaRef ds:uri="http://www.w3.org/XML/1998/namespace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Enderoth</Template>
  <TotalTime>51947</TotalTime>
  <Words>869</Words>
  <Application>Microsoft Office PowerPoint</Application>
  <PresentationFormat>On-screen Show (4:3)</PresentationFormat>
  <Paragraphs>183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Lucida Sans Unicode</vt:lpstr>
      <vt:lpstr>Verdana</vt:lpstr>
      <vt:lpstr>Wingdings 2</vt:lpstr>
      <vt:lpstr>Wingdings 3</vt:lpstr>
      <vt:lpstr>Enderoth</vt:lpstr>
      <vt:lpstr>PowerPoint Presentation</vt:lpstr>
      <vt:lpstr>4.1 – Business organisation</vt:lpstr>
      <vt:lpstr>4.1 – Business organisation</vt:lpstr>
      <vt:lpstr>4.1 – Business organisation</vt:lpstr>
      <vt:lpstr>4.1 – Business organisation</vt:lpstr>
      <vt:lpstr>4.1 – Business organisation</vt:lpstr>
      <vt:lpstr>4.2 - Production</vt:lpstr>
      <vt:lpstr>4.2 - Production</vt:lpstr>
      <vt:lpstr>4.2 - Production</vt:lpstr>
      <vt:lpstr>4.2 - Production</vt:lpstr>
      <vt:lpstr>4.2 - Production</vt:lpstr>
      <vt:lpstr>4.3 – Costs, Revenues and Profits</vt:lpstr>
      <vt:lpstr>4.3 – Costs, Revenues and Profits</vt:lpstr>
      <vt:lpstr>4.3 – Costs, Revenues and Profits</vt:lpstr>
      <vt:lpstr>4.3 – Costs, Revenues and Profits</vt:lpstr>
      <vt:lpstr>4.3 – Costs, Revenues and Profits</vt:lpstr>
      <vt:lpstr>4.3 – Costs, Revenues and Profits</vt:lpstr>
      <vt:lpstr>4.3 – Costs, Revenues and Profits</vt:lpstr>
      <vt:lpstr>4.4 – Perfect Competition and Monopoly</vt:lpstr>
      <vt:lpstr>4.4 – Perfect Competition and Monopoly</vt:lpstr>
      <vt:lpstr>4.4 – Perfect Competition and Monopoly</vt:lpstr>
      <vt:lpstr>4.4 – Perfect Competition and Monopoly</vt:lpstr>
      <vt:lpstr>4.5 – Business Growth</vt:lpstr>
      <vt:lpstr>4.5 – Business Growth</vt:lpstr>
      <vt:lpstr>4.5 – Business Growth</vt:lpstr>
      <vt:lpstr>4.5 – Business Growth</vt:lpstr>
    </vt:vector>
  </TitlesOfParts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LO4a</dc:title>
  <dc:subject>eBusiness</dc:subject>
  <dc:creator>Enderoth</dc:creator>
  <cp:lastModifiedBy>Stephen Rafferty</cp:lastModifiedBy>
  <cp:revision>1684</cp:revision>
  <cp:lastPrinted>2014-01-22T18:25:48Z</cp:lastPrinted>
  <dcterms:created xsi:type="dcterms:W3CDTF">2008-03-12T11:01:44Z</dcterms:created>
  <dcterms:modified xsi:type="dcterms:W3CDTF">2018-08-03T18:13:44Z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